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0" r:id="rId4"/>
    <p:sldId id="259" r:id="rId5"/>
    <p:sldId id="261" r:id="rId6"/>
    <p:sldId id="262" r:id="rId7"/>
    <p:sldId id="269" r:id="rId8"/>
    <p:sldId id="26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581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01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8372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8236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864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1199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5701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8143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166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493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633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050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38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169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150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71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089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0100086-3B7C-42D1-96B6-39ABAE28CCA8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9DF7CE10-2618-45E1-82C8-248F2FE265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32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E146-1706-4479-A0BD-B64BC6A50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2074988"/>
            <a:ext cx="8825658" cy="2677648"/>
          </a:xfrm>
        </p:spPr>
        <p:txBody>
          <a:bodyPr/>
          <a:lstStyle/>
          <a:p>
            <a:pPr algn="ctr"/>
            <a:r>
              <a:rPr lang="en-US" sz="4800" dirty="0" err="1"/>
              <a:t>FlowBy</a:t>
            </a:r>
            <a:r>
              <a:rPr lang="en-US" sz="4800" dirty="0"/>
              <a:t>: Android Travel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0FBA34-C1F3-4C68-9AE0-F5A2D4DD7D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1" y="4752636"/>
            <a:ext cx="8825658" cy="861420"/>
          </a:xfrm>
        </p:spPr>
        <p:txBody>
          <a:bodyPr/>
          <a:lstStyle/>
          <a:p>
            <a:pPr algn="ctr"/>
            <a:r>
              <a:rPr lang="en-US" dirty="0"/>
              <a:t>Presented By: Omar Iqbal</a:t>
            </a:r>
          </a:p>
          <a:p>
            <a:pPr algn="ctr"/>
            <a:r>
              <a:rPr lang="en-US" dirty="0"/>
              <a:t>Faculty Advisor: Mark Kochanski</a:t>
            </a:r>
          </a:p>
        </p:txBody>
      </p:sp>
    </p:spTree>
    <p:extLst>
      <p:ext uri="{BB962C8B-B14F-4D97-AF65-F5344CB8AC3E}">
        <p14:creationId xmlns:p14="http://schemas.microsoft.com/office/powerpoint/2010/main" val="4261899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D1C36-7F32-4EBA-90F0-74D984070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5293" y="982545"/>
            <a:ext cx="8761413" cy="706964"/>
          </a:xfrm>
        </p:spPr>
        <p:txBody>
          <a:bodyPr/>
          <a:lstStyle/>
          <a:p>
            <a:pPr algn="ctr"/>
            <a:r>
              <a:rPr lang="en-US" dirty="0"/>
              <a:t>What is </a:t>
            </a:r>
            <a:r>
              <a:rPr lang="en-US" dirty="0" err="1"/>
              <a:t>FlowBy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060AA-56B9-40ED-B0AB-40A93B8FD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err="1"/>
              <a:t>FlowBy</a:t>
            </a:r>
            <a:r>
              <a:rPr lang="en-US" dirty="0"/>
              <a:t> is an idea I produced while traveling with my family. </a:t>
            </a:r>
          </a:p>
          <a:p>
            <a:pPr marL="0" indent="0" algn="ctr">
              <a:buNone/>
            </a:pPr>
            <a:r>
              <a:rPr lang="en-US" dirty="0"/>
              <a:t>I wanted an application that facilitated the organization of travel related needs such as:</a:t>
            </a:r>
          </a:p>
          <a:p>
            <a:pPr algn="ctr"/>
            <a:r>
              <a:rPr lang="en-US" dirty="0"/>
              <a:t>Calendar Scheduling</a:t>
            </a:r>
          </a:p>
          <a:p>
            <a:pPr algn="ctr"/>
            <a:r>
              <a:rPr lang="en-US" dirty="0"/>
              <a:t>Bookmarking of Attractions</a:t>
            </a:r>
          </a:p>
          <a:p>
            <a:pPr algn="ctr"/>
            <a:r>
              <a:rPr lang="en-US" dirty="0"/>
              <a:t>Budget Tracking</a:t>
            </a:r>
          </a:p>
          <a:p>
            <a:pPr algn="ctr"/>
            <a:r>
              <a:rPr lang="en-US" dirty="0"/>
              <a:t>Tracking of Personal Belongings</a:t>
            </a:r>
          </a:p>
          <a:p>
            <a:pPr marL="0" indent="0" algn="ctr">
              <a:buNone/>
            </a:pPr>
            <a:r>
              <a:rPr lang="en-US" dirty="0"/>
              <a:t>I started development on this in Summer quarter 2019 and worked through Winter 2020. </a:t>
            </a:r>
          </a:p>
        </p:txBody>
      </p:sp>
    </p:spTree>
    <p:extLst>
      <p:ext uri="{BB962C8B-B14F-4D97-AF65-F5344CB8AC3E}">
        <p14:creationId xmlns:p14="http://schemas.microsoft.com/office/powerpoint/2010/main" val="391087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B9CC3E5-EA42-4393-A2C0-5192B91BD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9C7775-8A7D-42E5-85BA-A53480248E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3" y="763526"/>
            <a:ext cx="7422609" cy="3061825"/>
          </a:xfrm>
          <a:prstGeom prst="roundRect">
            <a:avLst>
              <a:gd name="adj" fmla="val 0"/>
            </a:avLst>
          </a:prstGeom>
          <a:effectLst/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FB8DBC8E-FBA7-466C-8D97-75B15FBE9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61F864-F206-4FC1-92E3-638F0F29B5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3919" y="643554"/>
            <a:ext cx="5370123" cy="3181797"/>
          </a:xfrm>
          <a:prstGeom prst="roundRect">
            <a:avLst>
              <a:gd name="adj" fmla="val 0"/>
            </a:avLst>
          </a:prstGeom>
          <a:effectLst/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6FFF64E-1FE4-4AE0-9D62-567AA183C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133850"/>
            <a:ext cx="11277600" cy="2250018"/>
          </a:xfrm>
          <a:custGeom>
            <a:avLst/>
            <a:gdLst>
              <a:gd name="connsiteX0" fmla="*/ 5264150 w 11277600"/>
              <a:gd name="connsiteY0" fmla="*/ 0 h 2250018"/>
              <a:gd name="connsiteX1" fmla="*/ 5499100 w 11277600"/>
              <a:gd name="connsiteY1" fmla="*/ 1588 h 2250018"/>
              <a:gd name="connsiteX2" fmla="*/ 5730875 w 11277600"/>
              <a:gd name="connsiteY2" fmla="*/ 1588 h 2250018"/>
              <a:gd name="connsiteX3" fmla="*/ 5961063 w 11277600"/>
              <a:gd name="connsiteY3" fmla="*/ 4763 h 2250018"/>
              <a:gd name="connsiteX4" fmla="*/ 6186488 w 11277600"/>
              <a:gd name="connsiteY4" fmla="*/ 9525 h 2250018"/>
              <a:gd name="connsiteX5" fmla="*/ 6410325 w 11277600"/>
              <a:gd name="connsiteY5" fmla="*/ 14288 h 2250018"/>
              <a:gd name="connsiteX6" fmla="*/ 6629400 w 11277600"/>
              <a:gd name="connsiteY6" fmla="*/ 19050 h 2250018"/>
              <a:gd name="connsiteX7" fmla="*/ 6846888 w 11277600"/>
              <a:gd name="connsiteY7" fmla="*/ 26988 h 2250018"/>
              <a:gd name="connsiteX8" fmla="*/ 7061200 w 11277600"/>
              <a:gd name="connsiteY8" fmla="*/ 34925 h 2250018"/>
              <a:gd name="connsiteX9" fmla="*/ 7270750 w 11277600"/>
              <a:gd name="connsiteY9" fmla="*/ 42863 h 2250018"/>
              <a:gd name="connsiteX10" fmla="*/ 7680325 w 11277600"/>
              <a:gd name="connsiteY10" fmla="*/ 63500 h 2250018"/>
              <a:gd name="connsiteX11" fmla="*/ 8072438 w 11277600"/>
              <a:gd name="connsiteY11" fmla="*/ 85725 h 2250018"/>
              <a:gd name="connsiteX12" fmla="*/ 8448675 w 11277600"/>
              <a:gd name="connsiteY12" fmla="*/ 109538 h 2250018"/>
              <a:gd name="connsiteX13" fmla="*/ 8805862 w 11277600"/>
              <a:gd name="connsiteY13" fmla="*/ 134938 h 2250018"/>
              <a:gd name="connsiteX14" fmla="*/ 9145588 w 11277600"/>
              <a:gd name="connsiteY14" fmla="*/ 161925 h 2250018"/>
              <a:gd name="connsiteX15" fmla="*/ 9461500 w 11277600"/>
              <a:gd name="connsiteY15" fmla="*/ 190500 h 2250018"/>
              <a:gd name="connsiteX16" fmla="*/ 9758362 w 11277600"/>
              <a:gd name="connsiteY16" fmla="*/ 219075 h 2250018"/>
              <a:gd name="connsiteX17" fmla="*/ 10031412 w 11277600"/>
              <a:gd name="connsiteY17" fmla="*/ 247650 h 2250018"/>
              <a:gd name="connsiteX18" fmla="*/ 10282238 w 11277600"/>
              <a:gd name="connsiteY18" fmla="*/ 274638 h 2250018"/>
              <a:gd name="connsiteX19" fmla="*/ 10504488 w 11277600"/>
              <a:gd name="connsiteY19" fmla="*/ 300038 h 2250018"/>
              <a:gd name="connsiteX20" fmla="*/ 10704512 w 11277600"/>
              <a:gd name="connsiteY20" fmla="*/ 323850 h 2250018"/>
              <a:gd name="connsiteX21" fmla="*/ 10874375 w 11277600"/>
              <a:gd name="connsiteY21" fmla="*/ 344488 h 2250018"/>
              <a:gd name="connsiteX22" fmla="*/ 11015662 w 11277600"/>
              <a:gd name="connsiteY22" fmla="*/ 363538 h 2250018"/>
              <a:gd name="connsiteX23" fmla="*/ 11210925 w 11277600"/>
              <a:gd name="connsiteY23" fmla="*/ 390525 h 2250018"/>
              <a:gd name="connsiteX24" fmla="*/ 11277600 w 11277600"/>
              <a:gd name="connsiteY24" fmla="*/ 400050 h 2250018"/>
              <a:gd name="connsiteX25" fmla="*/ 11277600 w 11277600"/>
              <a:gd name="connsiteY25" fmla="*/ 2250018 h 2250018"/>
              <a:gd name="connsiteX26" fmla="*/ 0 w 11277600"/>
              <a:gd name="connsiteY26" fmla="*/ 2250018 h 2250018"/>
              <a:gd name="connsiteX27" fmla="*/ 0 w 11277600"/>
              <a:gd name="connsiteY27" fmla="*/ 398463 h 2250018"/>
              <a:gd name="connsiteX28" fmla="*/ 255588 w 11277600"/>
              <a:gd name="connsiteY28" fmla="*/ 358775 h 2250018"/>
              <a:gd name="connsiteX29" fmla="*/ 511175 w 11277600"/>
              <a:gd name="connsiteY29" fmla="*/ 320675 h 2250018"/>
              <a:gd name="connsiteX30" fmla="*/ 766762 w 11277600"/>
              <a:gd name="connsiteY30" fmla="*/ 284163 h 2250018"/>
              <a:gd name="connsiteX31" fmla="*/ 1023938 w 11277600"/>
              <a:gd name="connsiteY31" fmla="*/ 252413 h 2250018"/>
              <a:gd name="connsiteX32" fmla="*/ 1279525 w 11277600"/>
              <a:gd name="connsiteY32" fmla="*/ 220663 h 2250018"/>
              <a:gd name="connsiteX33" fmla="*/ 1536700 w 11277600"/>
              <a:gd name="connsiteY33" fmla="*/ 190500 h 2250018"/>
              <a:gd name="connsiteX34" fmla="*/ 1790700 w 11277600"/>
              <a:gd name="connsiteY34" fmla="*/ 165100 h 2250018"/>
              <a:gd name="connsiteX35" fmla="*/ 2047875 w 11277600"/>
              <a:gd name="connsiteY35" fmla="*/ 141288 h 2250018"/>
              <a:gd name="connsiteX36" fmla="*/ 2303462 w 11277600"/>
              <a:gd name="connsiteY36" fmla="*/ 119063 h 2250018"/>
              <a:gd name="connsiteX37" fmla="*/ 2555875 w 11277600"/>
              <a:gd name="connsiteY37" fmla="*/ 100013 h 2250018"/>
              <a:gd name="connsiteX38" fmla="*/ 2809875 w 11277600"/>
              <a:gd name="connsiteY38" fmla="*/ 80963 h 2250018"/>
              <a:gd name="connsiteX39" fmla="*/ 3062288 w 11277600"/>
              <a:gd name="connsiteY39" fmla="*/ 65088 h 2250018"/>
              <a:gd name="connsiteX40" fmla="*/ 3313113 w 11277600"/>
              <a:gd name="connsiteY40" fmla="*/ 52388 h 2250018"/>
              <a:gd name="connsiteX41" fmla="*/ 3563938 w 11277600"/>
              <a:gd name="connsiteY41" fmla="*/ 39688 h 2250018"/>
              <a:gd name="connsiteX42" fmla="*/ 3811588 w 11277600"/>
              <a:gd name="connsiteY42" fmla="*/ 28575 h 2250018"/>
              <a:gd name="connsiteX43" fmla="*/ 4057650 w 11277600"/>
              <a:gd name="connsiteY43" fmla="*/ 20638 h 2250018"/>
              <a:gd name="connsiteX44" fmla="*/ 4303713 w 11277600"/>
              <a:gd name="connsiteY44" fmla="*/ 14288 h 2250018"/>
              <a:gd name="connsiteX45" fmla="*/ 4546600 w 11277600"/>
              <a:gd name="connsiteY45" fmla="*/ 7938 h 2250018"/>
              <a:gd name="connsiteX46" fmla="*/ 4787900 w 11277600"/>
              <a:gd name="connsiteY46" fmla="*/ 4763 h 2250018"/>
              <a:gd name="connsiteX47" fmla="*/ 5027613 w 11277600"/>
              <a:gd name="connsiteY47" fmla="*/ 1588 h 2250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1277600" h="2250018">
                <a:moveTo>
                  <a:pt x="5264150" y="0"/>
                </a:moveTo>
                <a:lnTo>
                  <a:pt x="5499100" y="1588"/>
                </a:lnTo>
                <a:lnTo>
                  <a:pt x="5730875" y="1588"/>
                </a:lnTo>
                <a:lnTo>
                  <a:pt x="5961063" y="4763"/>
                </a:lnTo>
                <a:lnTo>
                  <a:pt x="6186488" y="9525"/>
                </a:lnTo>
                <a:lnTo>
                  <a:pt x="6410325" y="14288"/>
                </a:lnTo>
                <a:lnTo>
                  <a:pt x="6629400" y="19050"/>
                </a:lnTo>
                <a:lnTo>
                  <a:pt x="6846888" y="26988"/>
                </a:lnTo>
                <a:lnTo>
                  <a:pt x="7061200" y="34925"/>
                </a:lnTo>
                <a:lnTo>
                  <a:pt x="7270750" y="42863"/>
                </a:lnTo>
                <a:lnTo>
                  <a:pt x="7680325" y="63500"/>
                </a:lnTo>
                <a:lnTo>
                  <a:pt x="8072438" y="85725"/>
                </a:lnTo>
                <a:lnTo>
                  <a:pt x="8448675" y="109538"/>
                </a:lnTo>
                <a:lnTo>
                  <a:pt x="8805862" y="134938"/>
                </a:lnTo>
                <a:lnTo>
                  <a:pt x="9145588" y="161925"/>
                </a:lnTo>
                <a:lnTo>
                  <a:pt x="9461500" y="190500"/>
                </a:lnTo>
                <a:lnTo>
                  <a:pt x="9758362" y="219075"/>
                </a:lnTo>
                <a:lnTo>
                  <a:pt x="10031412" y="247650"/>
                </a:lnTo>
                <a:lnTo>
                  <a:pt x="10282238" y="274638"/>
                </a:lnTo>
                <a:lnTo>
                  <a:pt x="10504488" y="300038"/>
                </a:lnTo>
                <a:lnTo>
                  <a:pt x="10704512" y="323850"/>
                </a:lnTo>
                <a:lnTo>
                  <a:pt x="10874375" y="344488"/>
                </a:lnTo>
                <a:lnTo>
                  <a:pt x="11015662" y="363538"/>
                </a:lnTo>
                <a:lnTo>
                  <a:pt x="11210925" y="390525"/>
                </a:lnTo>
                <a:lnTo>
                  <a:pt x="11277600" y="400050"/>
                </a:lnTo>
                <a:lnTo>
                  <a:pt x="11277600" y="2250018"/>
                </a:lnTo>
                <a:lnTo>
                  <a:pt x="0" y="2250018"/>
                </a:lnTo>
                <a:lnTo>
                  <a:pt x="0" y="398463"/>
                </a:lnTo>
                <a:lnTo>
                  <a:pt x="255588" y="358775"/>
                </a:lnTo>
                <a:lnTo>
                  <a:pt x="511175" y="320675"/>
                </a:lnTo>
                <a:lnTo>
                  <a:pt x="766762" y="284163"/>
                </a:lnTo>
                <a:lnTo>
                  <a:pt x="1023938" y="252413"/>
                </a:lnTo>
                <a:lnTo>
                  <a:pt x="1279525" y="220663"/>
                </a:lnTo>
                <a:lnTo>
                  <a:pt x="1536700" y="190500"/>
                </a:lnTo>
                <a:lnTo>
                  <a:pt x="1790700" y="165100"/>
                </a:lnTo>
                <a:lnTo>
                  <a:pt x="2047875" y="141288"/>
                </a:lnTo>
                <a:lnTo>
                  <a:pt x="2303462" y="119063"/>
                </a:lnTo>
                <a:lnTo>
                  <a:pt x="2555875" y="100013"/>
                </a:lnTo>
                <a:lnTo>
                  <a:pt x="2809875" y="80963"/>
                </a:lnTo>
                <a:lnTo>
                  <a:pt x="3062288" y="65088"/>
                </a:lnTo>
                <a:lnTo>
                  <a:pt x="3313113" y="52388"/>
                </a:lnTo>
                <a:lnTo>
                  <a:pt x="3563938" y="39688"/>
                </a:lnTo>
                <a:lnTo>
                  <a:pt x="3811588" y="28575"/>
                </a:lnTo>
                <a:lnTo>
                  <a:pt x="4057650" y="20638"/>
                </a:lnTo>
                <a:lnTo>
                  <a:pt x="4303713" y="14288"/>
                </a:lnTo>
                <a:lnTo>
                  <a:pt x="4546600" y="7938"/>
                </a:lnTo>
                <a:lnTo>
                  <a:pt x="4787900" y="4763"/>
                </a:lnTo>
                <a:lnTo>
                  <a:pt x="5027613" y="158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9C80E52D-DE5C-4267-9C99-8741F2E42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0371525">
            <a:off x="263767" y="4117124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4942982-028D-4940-9874-032407F9E637}"/>
              </a:ext>
            </a:extLst>
          </p:cNvPr>
          <p:cNvSpPr txBox="1">
            <a:spLocks/>
          </p:cNvSpPr>
          <p:nvPr/>
        </p:nvSpPr>
        <p:spPr bwMode="gray">
          <a:xfrm>
            <a:off x="649975" y="4517136"/>
            <a:ext cx="10893095" cy="11749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8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Gathering User Data Through Agile Means</a:t>
            </a:r>
          </a:p>
        </p:txBody>
      </p:sp>
    </p:spTree>
    <p:extLst>
      <p:ext uri="{BB962C8B-B14F-4D97-AF65-F5344CB8AC3E}">
        <p14:creationId xmlns:p14="http://schemas.microsoft.com/office/powerpoint/2010/main" val="2705537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ED2E2BB-3846-41EB-9F1E-92C33C4A8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73D5773-5AC9-444A-A47A-EB6656ACD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81EB4475-C020-4325-AF59-31FCBFB7C5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7689D68-C339-4D5B-9DAA-E13F6BD4D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564D1C-BBBA-41AB-8D3D-65E651368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D63F519-D67F-403F-938E-102A5A37D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690B2E9-00B3-4554-8C5C-2D5134ADF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133850"/>
            <a:ext cx="11277600" cy="2250018"/>
          </a:xfrm>
          <a:custGeom>
            <a:avLst/>
            <a:gdLst>
              <a:gd name="connsiteX0" fmla="*/ 5264150 w 11277600"/>
              <a:gd name="connsiteY0" fmla="*/ 0 h 2250018"/>
              <a:gd name="connsiteX1" fmla="*/ 5499100 w 11277600"/>
              <a:gd name="connsiteY1" fmla="*/ 1588 h 2250018"/>
              <a:gd name="connsiteX2" fmla="*/ 5730875 w 11277600"/>
              <a:gd name="connsiteY2" fmla="*/ 1588 h 2250018"/>
              <a:gd name="connsiteX3" fmla="*/ 5961063 w 11277600"/>
              <a:gd name="connsiteY3" fmla="*/ 4763 h 2250018"/>
              <a:gd name="connsiteX4" fmla="*/ 6186488 w 11277600"/>
              <a:gd name="connsiteY4" fmla="*/ 9525 h 2250018"/>
              <a:gd name="connsiteX5" fmla="*/ 6410325 w 11277600"/>
              <a:gd name="connsiteY5" fmla="*/ 14288 h 2250018"/>
              <a:gd name="connsiteX6" fmla="*/ 6629400 w 11277600"/>
              <a:gd name="connsiteY6" fmla="*/ 19050 h 2250018"/>
              <a:gd name="connsiteX7" fmla="*/ 6846888 w 11277600"/>
              <a:gd name="connsiteY7" fmla="*/ 26988 h 2250018"/>
              <a:gd name="connsiteX8" fmla="*/ 7061200 w 11277600"/>
              <a:gd name="connsiteY8" fmla="*/ 34925 h 2250018"/>
              <a:gd name="connsiteX9" fmla="*/ 7270750 w 11277600"/>
              <a:gd name="connsiteY9" fmla="*/ 42863 h 2250018"/>
              <a:gd name="connsiteX10" fmla="*/ 7680325 w 11277600"/>
              <a:gd name="connsiteY10" fmla="*/ 63500 h 2250018"/>
              <a:gd name="connsiteX11" fmla="*/ 8072438 w 11277600"/>
              <a:gd name="connsiteY11" fmla="*/ 85725 h 2250018"/>
              <a:gd name="connsiteX12" fmla="*/ 8448675 w 11277600"/>
              <a:gd name="connsiteY12" fmla="*/ 109538 h 2250018"/>
              <a:gd name="connsiteX13" fmla="*/ 8805862 w 11277600"/>
              <a:gd name="connsiteY13" fmla="*/ 134938 h 2250018"/>
              <a:gd name="connsiteX14" fmla="*/ 9145588 w 11277600"/>
              <a:gd name="connsiteY14" fmla="*/ 161925 h 2250018"/>
              <a:gd name="connsiteX15" fmla="*/ 9461500 w 11277600"/>
              <a:gd name="connsiteY15" fmla="*/ 190500 h 2250018"/>
              <a:gd name="connsiteX16" fmla="*/ 9758362 w 11277600"/>
              <a:gd name="connsiteY16" fmla="*/ 219075 h 2250018"/>
              <a:gd name="connsiteX17" fmla="*/ 10031412 w 11277600"/>
              <a:gd name="connsiteY17" fmla="*/ 247650 h 2250018"/>
              <a:gd name="connsiteX18" fmla="*/ 10282238 w 11277600"/>
              <a:gd name="connsiteY18" fmla="*/ 274638 h 2250018"/>
              <a:gd name="connsiteX19" fmla="*/ 10504488 w 11277600"/>
              <a:gd name="connsiteY19" fmla="*/ 300038 h 2250018"/>
              <a:gd name="connsiteX20" fmla="*/ 10704512 w 11277600"/>
              <a:gd name="connsiteY20" fmla="*/ 323850 h 2250018"/>
              <a:gd name="connsiteX21" fmla="*/ 10874375 w 11277600"/>
              <a:gd name="connsiteY21" fmla="*/ 344488 h 2250018"/>
              <a:gd name="connsiteX22" fmla="*/ 11015662 w 11277600"/>
              <a:gd name="connsiteY22" fmla="*/ 363538 h 2250018"/>
              <a:gd name="connsiteX23" fmla="*/ 11210925 w 11277600"/>
              <a:gd name="connsiteY23" fmla="*/ 390525 h 2250018"/>
              <a:gd name="connsiteX24" fmla="*/ 11277600 w 11277600"/>
              <a:gd name="connsiteY24" fmla="*/ 400050 h 2250018"/>
              <a:gd name="connsiteX25" fmla="*/ 11277600 w 11277600"/>
              <a:gd name="connsiteY25" fmla="*/ 2250018 h 2250018"/>
              <a:gd name="connsiteX26" fmla="*/ 0 w 11277600"/>
              <a:gd name="connsiteY26" fmla="*/ 2250018 h 2250018"/>
              <a:gd name="connsiteX27" fmla="*/ 0 w 11277600"/>
              <a:gd name="connsiteY27" fmla="*/ 398463 h 2250018"/>
              <a:gd name="connsiteX28" fmla="*/ 255588 w 11277600"/>
              <a:gd name="connsiteY28" fmla="*/ 358775 h 2250018"/>
              <a:gd name="connsiteX29" fmla="*/ 511175 w 11277600"/>
              <a:gd name="connsiteY29" fmla="*/ 320675 h 2250018"/>
              <a:gd name="connsiteX30" fmla="*/ 766762 w 11277600"/>
              <a:gd name="connsiteY30" fmla="*/ 284163 h 2250018"/>
              <a:gd name="connsiteX31" fmla="*/ 1023938 w 11277600"/>
              <a:gd name="connsiteY31" fmla="*/ 252413 h 2250018"/>
              <a:gd name="connsiteX32" fmla="*/ 1279525 w 11277600"/>
              <a:gd name="connsiteY32" fmla="*/ 220663 h 2250018"/>
              <a:gd name="connsiteX33" fmla="*/ 1536700 w 11277600"/>
              <a:gd name="connsiteY33" fmla="*/ 190500 h 2250018"/>
              <a:gd name="connsiteX34" fmla="*/ 1790700 w 11277600"/>
              <a:gd name="connsiteY34" fmla="*/ 165100 h 2250018"/>
              <a:gd name="connsiteX35" fmla="*/ 2047875 w 11277600"/>
              <a:gd name="connsiteY35" fmla="*/ 141288 h 2250018"/>
              <a:gd name="connsiteX36" fmla="*/ 2303462 w 11277600"/>
              <a:gd name="connsiteY36" fmla="*/ 119063 h 2250018"/>
              <a:gd name="connsiteX37" fmla="*/ 2555875 w 11277600"/>
              <a:gd name="connsiteY37" fmla="*/ 100013 h 2250018"/>
              <a:gd name="connsiteX38" fmla="*/ 2809875 w 11277600"/>
              <a:gd name="connsiteY38" fmla="*/ 80963 h 2250018"/>
              <a:gd name="connsiteX39" fmla="*/ 3062288 w 11277600"/>
              <a:gd name="connsiteY39" fmla="*/ 65088 h 2250018"/>
              <a:gd name="connsiteX40" fmla="*/ 3313113 w 11277600"/>
              <a:gd name="connsiteY40" fmla="*/ 52388 h 2250018"/>
              <a:gd name="connsiteX41" fmla="*/ 3563938 w 11277600"/>
              <a:gd name="connsiteY41" fmla="*/ 39688 h 2250018"/>
              <a:gd name="connsiteX42" fmla="*/ 3811588 w 11277600"/>
              <a:gd name="connsiteY42" fmla="*/ 28575 h 2250018"/>
              <a:gd name="connsiteX43" fmla="*/ 4057650 w 11277600"/>
              <a:gd name="connsiteY43" fmla="*/ 20638 h 2250018"/>
              <a:gd name="connsiteX44" fmla="*/ 4303713 w 11277600"/>
              <a:gd name="connsiteY44" fmla="*/ 14288 h 2250018"/>
              <a:gd name="connsiteX45" fmla="*/ 4546600 w 11277600"/>
              <a:gd name="connsiteY45" fmla="*/ 7938 h 2250018"/>
              <a:gd name="connsiteX46" fmla="*/ 4787900 w 11277600"/>
              <a:gd name="connsiteY46" fmla="*/ 4763 h 2250018"/>
              <a:gd name="connsiteX47" fmla="*/ 5027613 w 11277600"/>
              <a:gd name="connsiteY47" fmla="*/ 1588 h 2250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11277600" h="2250018">
                <a:moveTo>
                  <a:pt x="5264150" y="0"/>
                </a:moveTo>
                <a:lnTo>
                  <a:pt x="5499100" y="1588"/>
                </a:lnTo>
                <a:lnTo>
                  <a:pt x="5730875" y="1588"/>
                </a:lnTo>
                <a:lnTo>
                  <a:pt x="5961063" y="4763"/>
                </a:lnTo>
                <a:lnTo>
                  <a:pt x="6186488" y="9525"/>
                </a:lnTo>
                <a:lnTo>
                  <a:pt x="6410325" y="14288"/>
                </a:lnTo>
                <a:lnTo>
                  <a:pt x="6629400" y="19050"/>
                </a:lnTo>
                <a:lnTo>
                  <a:pt x="6846888" y="26988"/>
                </a:lnTo>
                <a:lnTo>
                  <a:pt x="7061200" y="34925"/>
                </a:lnTo>
                <a:lnTo>
                  <a:pt x="7270750" y="42863"/>
                </a:lnTo>
                <a:lnTo>
                  <a:pt x="7680325" y="63500"/>
                </a:lnTo>
                <a:lnTo>
                  <a:pt x="8072438" y="85725"/>
                </a:lnTo>
                <a:lnTo>
                  <a:pt x="8448675" y="109538"/>
                </a:lnTo>
                <a:lnTo>
                  <a:pt x="8805862" y="134938"/>
                </a:lnTo>
                <a:lnTo>
                  <a:pt x="9145588" y="161925"/>
                </a:lnTo>
                <a:lnTo>
                  <a:pt x="9461500" y="190500"/>
                </a:lnTo>
                <a:lnTo>
                  <a:pt x="9758362" y="219075"/>
                </a:lnTo>
                <a:lnTo>
                  <a:pt x="10031412" y="247650"/>
                </a:lnTo>
                <a:lnTo>
                  <a:pt x="10282238" y="274638"/>
                </a:lnTo>
                <a:lnTo>
                  <a:pt x="10504488" y="300038"/>
                </a:lnTo>
                <a:lnTo>
                  <a:pt x="10704512" y="323850"/>
                </a:lnTo>
                <a:lnTo>
                  <a:pt x="10874375" y="344488"/>
                </a:lnTo>
                <a:lnTo>
                  <a:pt x="11015662" y="363538"/>
                </a:lnTo>
                <a:lnTo>
                  <a:pt x="11210925" y="390525"/>
                </a:lnTo>
                <a:lnTo>
                  <a:pt x="11277600" y="400050"/>
                </a:lnTo>
                <a:lnTo>
                  <a:pt x="11277600" y="2250018"/>
                </a:lnTo>
                <a:lnTo>
                  <a:pt x="0" y="2250018"/>
                </a:lnTo>
                <a:lnTo>
                  <a:pt x="0" y="398463"/>
                </a:lnTo>
                <a:lnTo>
                  <a:pt x="255588" y="358775"/>
                </a:lnTo>
                <a:lnTo>
                  <a:pt x="511175" y="320675"/>
                </a:lnTo>
                <a:lnTo>
                  <a:pt x="766762" y="284163"/>
                </a:lnTo>
                <a:lnTo>
                  <a:pt x="1023938" y="252413"/>
                </a:lnTo>
                <a:lnTo>
                  <a:pt x="1279525" y="220663"/>
                </a:lnTo>
                <a:lnTo>
                  <a:pt x="1536700" y="190500"/>
                </a:lnTo>
                <a:lnTo>
                  <a:pt x="1790700" y="165100"/>
                </a:lnTo>
                <a:lnTo>
                  <a:pt x="2047875" y="141288"/>
                </a:lnTo>
                <a:lnTo>
                  <a:pt x="2303462" y="119063"/>
                </a:lnTo>
                <a:lnTo>
                  <a:pt x="2555875" y="100013"/>
                </a:lnTo>
                <a:lnTo>
                  <a:pt x="2809875" y="80963"/>
                </a:lnTo>
                <a:lnTo>
                  <a:pt x="3062288" y="65088"/>
                </a:lnTo>
                <a:lnTo>
                  <a:pt x="3313113" y="52388"/>
                </a:lnTo>
                <a:lnTo>
                  <a:pt x="3563938" y="39688"/>
                </a:lnTo>
                <a:lnTo>
                  <a:pt x="3811588" y="28575"/>
                </a:lnTo>
                <a:lnTo>
                  <a:pt x="4057650" y="20638"/>
                </a:lnTo>
                <a:lnTo>
                  <a:pt x="4303713" y="14288"/>
                </a:lnTo>
                <a:lnTo>
                  <a:pt x="4546600" y="7938"/>
                </a:lnTo>
                <a:lnTo>
                  <a:pt x="4787900" y="4763"/>
                </a:lnTo>
                <a:lnTo>
                  <a:pt x="5027613" y="158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25225EF6-7666-40A5-813B-4BE52C749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0371525">
            <a:off x="263767" y="4117124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C2566B-3120-4B3F-AFBD-B2243F84C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453" y="4472367"/>
            <a:ext cx="10893094" cy="14814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4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Creating Functional and Non-Functional Requirements with User Stories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B91955-2D5E-4A13-9695-A206329CD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467" y="714376"/>
            <a:ext cx="5516166" cy="3199374"/>
          </a:xfrm>
          <a:prstGeom prst="roundRect">
            <a:avLst>
              <a:gd name="adj" fmla="val 1858"/>
            </a:avLst>
          </a:prstGeom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DA77AE-594A-4224-A318-9AC1AA4C40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2369" y="1202493"/>
            <a:ext cx="4554219" cy="1632020"/>
          </a:xfrm>
          <a:prstGeom prst="roundRect">
            <a:avLst>
              <a:gd name="adj" fmla="val 1858"/>
            </a:avLst>
          </a:prstGeom>
          <a:effectLst/>
        </p:spPr>
      </p:pic>
    </p:spTree>
    <p:extLst>
      <p:ext uri="{BB962C8B-B14F-4D97-AF65-F5344CB8AC3E}">
        <p14:creationId xmlns:p14="http://schemas.microsoft.com/office/powerpoint/2010/main" val="2805468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C1AEB-015F-4E69-8185-0984B09B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Technologies</a:t>
            </a:r>
          </a:p>
        </p:txBody>
      </p:sp>
      <p:pic>
        <p:nvPicPr>
          <p:cNvPr id="2050" name="Picture 2" descr="Image result for Android Studi logo">
            <a:extLst>
              <a:ext uri="{FF2B5EF4-FFF2-40B4-BE49-F238E27FC236}">
                <a16:creationId xmlns:a16="http://schemas.microsoft.com/office/drawing/2014/main" id="{E23AA9FF-76A8-47E7-B499-2984D46EDF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977" y="2278509"/>
            <a:ext cx="3161967" cy="236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flutter logo png">
            <a:extLst>
              <a:ext uri="{FF2B5EF4-FFF2-40B4-BE49-F238E27FC236}">
                <a16:creationId xmlns:a16="http://schemas.microsoft.com/office/drawing/2014/main" id="{08E1BFC9-FC56-4FDD-9945-DF6034A33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4676" y="2977764"/>
            <a:ext cx="3161967" cy="90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firebase png">
            <a:extLst>
              <a:ext uri="{FF2B5EF4-FFF2-40B4-BE49-F238E27FC236}">
                <a16:creationId xmlns:a16="http://schemas.microsoft.com/office/drawing/2014/main" id="{2AAC16B9-C669-4D5F-82CE-AD80636B13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643" y="2662750"/>
            <a:ext cx="4284782" cy="147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google cloud logo">
            <a:extLst>
              <a:ext uri="{FF2B5EF4-FFF2-40B4-BE49-F238E27FC236}">
                <a16:creationId xmlns:a16="http://schemas.microsoft.com/office/drawing/2014/main" id="{1F92935B-209C-4EDB-98B0-675A3B1BA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444" y="4648200"/>
            <a:ext cx="2857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google Maps logo">
            <a:extLst>
              <a:ext uri="{FF2B5EF4-FFF2-40B4-BE49-F238E27FC236}">
                <a16:creationId xmlns:a16="http://schemas.microsoft.com/office/drawing/2014/main" id="{4DB475FB-D9F5-401F-A8F9-EBA54EDBA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0468" y="4286250"/>
            <a:ext cx="207645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Image result for google sign in logo">
            <a:extLst>
              <a:ext uri="{FF2B5EF4-FFF2-40B4-BE49-F238E27FC236}">
                <a16:creationId xmlns:a16="http://schemas.microsoft.com/office/drawing/2014/main" id="{021A2844-B46A-4C06-B3FA-7AC0AB8BB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7826" y="4581848"/>
            <a:ext cx="1485253" cy="1485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4" name="Picture 26" descr="Image result for github logo">
            <a:extLst>
              <a:ext uri="{FF2B5EF4-FFF2-40B4-BE49-F238E27FC236}">
                <a16:creationId xmlns:a16="http://schemas.microsoft.com/office/drawing/2014/main" id="{07DF6C54-CACF-4251-9003-E1341E699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4242" y="4286250"/>
            <a:ext cx="1999453" cy="1999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9998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CD108-400D-4CAC-A3CE-8FA025405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693" y="969050"/>
            <a:ext cx="8825659" cy="7069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200" dirty="0">
                <a:solidFill>
                  <a:srgbClr val="EBEBEB"/>
                </a:solidFill>
              </a:rPr>
              <a:t>The Development Process</a:t>
            </a:r>
            <a:endParaRPr lang="en-US" sz="4200" b="0" i="0" kern="1200" dirty="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F18EB-0E93-4496-8109-1A68D8B24F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877498A-BCCA-4D1B-BBBA-CAD2D6EDC39C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841BD28-F325-451F-90D6-9D100FB8EE1B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/>
          <a:lstStyle/>
          <a:p>
            <a:r>
              <a:rPr lang="en-US" dirty="0"/>
              <a:t>Early stage class diagram  I created to try and organize the development process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F47CB-992D-4B9F-88B8-B7B22714B9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Sample Code</a:t>
            </a: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F2FDBE2E-C373-4CEE-B773-F2FC34BF004F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5879" r="5879"/>
          <a:stretch>
            <a:fillRect/>
          </a:stretch>
        </p:blipFill>
        <p:spPr>
          <a:xfrm>
            <a:off x="4521706" y="2498016"/>
            <a:ext cx="3148587" cy="1861968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7B147E9-51D5-44C7-8F21-C85D7C26B5F6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en-US" dirty="0"/>
              <a:t>Flutter programming involves the use of “Widgets” and is well integrated with Android Studio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D94767-3588-44AB-88E5-098D7254C9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Firebase Database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52FF86A9-D631-4EF4-8C77-B68F6FCEC018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3"/>
          <a:srcRect l="1998" r="1998"/>
          <a:stretch>
            <a:fillRect/>
          </a:stretch>
        </p:blipFill>
        <p:spPr>
          <a:xfrm>
            <a:off x="7979555" y="2332378"/>
            <a:ext cx="3720987" cy="2200466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723033-E774-4EA4-B37E-B1658F3B933F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r>
              <a:rPr lang="en-US" dirty="0"/>
              <a:t>This is the layout of the No-SQL database hosted on Google’s Firebase.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31A8AE4-8ACC-4012-A4B7-CADA0F547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590" y="2240484"/>
            <a:ext cx="3232069" cy="229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68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9F3B853-4034-4610-8DDA-560D294F3D2F}"/>
              </a:ext>
            </a:extLst>
          </p:cNvPr>
          <p:cNvSpPr txBox="1">
            <a:spLocks/>
          </p:cNvSpPr>
          <p:nvPr/>
        </p:nvSpPr>
        <p:spPr>
          <a:xfrm>
            <a:off x="306805" y="2459886"/>
            <a:ext cx="6072188" cy="38131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How to integrate with Cloud Services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Storing and Querying from a NoSQL Database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Gained greater knowledge on Android Development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Learned about all aspects of mobile app development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Icon creation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Back-end databases</a:t>
            </a:r>
          </a:p>
          <a:p>
            <a:pPr lvl="1"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Front end UI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tx1"/>
                </a:solidFill>
              </a:rPr>
              <a:t>Gained insight on how Kanban boards and agile methods are used in practice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D86B95F-DF0B-43D8-9558-50DD4819116E}"/>
              </a:ext>
            </a:extLst>
          </p:cNvPr>
          <p:cNvSpPr txBox="1">
            <a:spLocks/>
          </p:cNvSpPr>
          <p:nvPr/>
        </p:nvSpPr>
        <p:spPr bwMode="gray">
          <a:xfrm>
            <a:off x="1864310" y="306387"/>
            <a:ext cx="8156575" cy="16224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1F0F593-EDAC-4FE5-99FF-BA9DE5396462}"/>
              </a:ext>
            </a:extLst>
          </p:cNvPr>
          <p:cNvSpPr txBox="1">
            <a:spLocks/>
          </p:cNvSpPr>
          <p:nvPr/>
        </p:nvSpPr>
        <p:spPr>
          <a:xfrm>
            <a:off x="7171415" y="2202433"/>
            <a:ext cx="4713780" cy="38117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CSS 342/343 – Data Structures in Algorithms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Programming techniques and terminology</a:t>
            </a:r>
          </a:p>
          <a:p>
            <a:r>
              <a:rPr lang="en-US" dirty="0">
                <a:solidFill>
                  <a:schemeClr val="tx1"/>
                </a:solidFill>
              </a:rPr>
              <a:t>CSS 360 – Software Engineering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Agile methodologies</a:t>
            </a:r>
          </a:p>
          <a:p>
            <a:r>
              <a:rPr lang="en-US" dirty="0">
                <a:solidFill>
                  <a:schemeClr val="tx1"/>
                </a:solidFill>
              </a:rPr>
              <a:t>CSS 436 – Cloud Computing</a:t>
            </a:r>
          </a:p>
          <a:p>
            <a:pPr lvl="1"/>
            <a:r>
              <a:rPr lang="en-US" sz="1800" dirty="0">
                <a:solidFill>
                  <a:schemeClr val="tx1"/>
                </a:solidFill>
              </a:rPr>
              <a:t>Knowledge of cloud services and API’s </a:t>
            </a:r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C1D1F481-D3AD-48BC-8F44-14270A3C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152" y="1133903"/>
            <a:ext cx="8761413" cy="706964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What I’ve Learned &amp; Useful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Courses</a:t>
            </a:r>
          </a:p>
        </p:txBody>
      </p:sp>
    </p:spTree>
    <p:extLst>
      <p:ext uri="{BB962C8B-B14F-4D97-AF65-F5344CB8AC3E}">
        <p14:creationId xmlns:p14="http://schemas.microsoft.com/office/powerpoint/2010/main" val="2975411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CA35360-5BB3-4589-989D-AB8B2D139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939" y="0"/>
            <a:ext cx="9033817" cy="699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2027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</TotalTime>
  <Words>221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 Boardroom</vt:lpstr>
      <vt:lpstr>FlowBy: Android Travel Application</vt:lpstr>
      <vt:lpstr>What is FlowBy?</vt:lpstr>
      <vt:lpstr>PowerPoint Presentation</vt:lpstr>
      <vt:lpstr>Creating Functional and Non-Functional Requirements with User Stories</vt:lpstr>
      <vt:lpstr>Technologies</vt:lpstr>
      <vt:lpstr>The Development Process</vt:lpstr>
      <vt:lpstr>What I’ve Learned &amp; Useful  Courses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FlowBy: Android Travel Application</dc:title>
  <dc:creator>Omar Iqbal</dc:creator>
  <cp:lastModifiedBy>Omar Iqbal</cp:lastModifiedBy>
  <cp:revision>8</cp:revision>
  <dcterms:created xsi:type="dcterms:W3CDTF">2020-03-17T06:23:24Z</dcterms:created>
  <dcterms:modified xsi:type="dcterms:W3CDTF">2020-03-18T02:59:48Z</dcterms:modified>
</cp:coreProperties>
</file>